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5" r:id="rId1"/>
  </p:sldMasterIdLst>
  <p:notesMasterIdLst>
    <p:notesMasterId r:id="rId34"/>
  </p:notesMasterIdLst>
  <p:sldIdLst>
    <p:sldId id="260" r:id="rId2"/>
    <p:sldId id="257" r:id="rId3"/>
    <p:sldId id="282" r:id="rId4"/>
    <p:sldId id="283" r:id="rId5"/>
    <p:sldId id="302" r:id="rId6"/>
    <p:sldId id="285" r:id="rId7"/>
    <p:sldId id="284" r:id="rId8"/>
    <p:sldId id="287" r:id="rId9"/>
    <p:sldId id="288" r:id="rId10"/>
    <p:sldId id="289" r:id="rId11"/>
    <p:sldId id="290" r:id="rId12"/>
    <p:sldId id="301" r:id="rId13"/>
    <p:sldId id="292" r:id="rId14"/>
    <p:sldId id="293" r:id="rId15"/>
    <p:sldId id="294" r:id="rId16"/>
    <p:sldId id="312" r:id="rId17"/>
    <p:sldId id="314" r:id="rId18"/>
    <p:sldId id="295" r:id="rId19"/>
    <p:sldId id="296" r:id="rId20"/>
    <p:sldId id="297" r:id="rId21"/>
    <p:sldId id="298" r:id="rId22"/>
    <p:sldId id="315" r:id="rId23"/>
    <p:sldId id="299" r:id="rId24"/>
    <p:sldId id="300" r:id="rId25"/>
    <p:sldId id="306" r:id="rId26"/>
    <p:sldId id="316" r:id="rId27"/>
    <p:sldId id="317" r:id="rId28"/>
    <p:sldId id="307" r:id="rId29"/>
    <p:sldId id="319" r:id="rId30"/>
    <p:sldId id="320" r:id="rId31"/>
    <p:sldId id="262" r:id="rId32"/>
    <p:sldId id="25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11C36-D844-49E9-B8E0-A9D9031A2462}" v="193" dt="2020-04-09T09:38:31.946"/>
    <p1510:client id="{80B6B78D-1DAF-4A68-A49F-FAB5821D6995}" v="171" dt="2020-04-09T16:18:13.630"/>
    <p1510:client id="{C2D617BF-5F2D-4811-B23B-4C78759DB2D5}" v="236" dt="2020-04-09T16:56:59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1E5FE-02C0-4E8E-BED1-1EF7F960B8C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49302-BB2D-4E3E-8172-58961B3E4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5392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2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1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louds">
  <p:cSld name="Blank - Transparent clouds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2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209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5818365" y="-4284"/>
            <a:ext cx="6373635" cy="3365507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4" y="3657584"/>
            <a:ext cx="5842075" cy="3365507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3316867" y="1624033"/>
            <a:ext cx="5558400" cy="361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❑"/>
              <a:defRPr sz="3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507987" algn="ctr"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❏"/>
              <a:defRPr sz="3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47832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❑"/>
              <a:defRPr/>
            </a:lvl1pPr>
            <a:lvl2pPr marL="1219170" lvl="1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2pPr>
            <a:lvl3pPr marL="1828754" lvl="2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6373533" y="2032500"/>
            <a:ext cx="47832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❑"/>
              <a:defRPr/>
            </a:lvl1pPr>
            <a:lvl2pPr marL="1219170" lvl="1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2pPr>
            <a:lvl3pPr marL="1828754" lvl="2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8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7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175" name="Google Shape;17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78" name="Google Shape;17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1" name="Google Shape;181;p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82" name="Google Shape;18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87" name="Google Shape;18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1" name="Google Shape;191;p7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93" name="Google Shape;19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195;p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96" name="Google Shape;19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31036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❑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2"/>
          </p:nvPr>
        </p:nvSpPr>
        <p:spPr>
          <a:xfrm>
            <a:off x="4501416" y="2032500"/>
            <a:ext cx="31036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❑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2" name="Google Shape;202;p7"/>
          <p:cNvSpPr txBox="1">
            <a:spLocks noGrp="1"/>
          </p:cNvSpPr>
          <p:nvPr>
            <p:ph type="body" idx="3"/>
          </p:nvPr>
        </p:nvSpPr>
        <p:spPr>
          <a:xfrm>
            <a:off x="7967565" y="2032500"/>
            <a:ext cx="3103600" cy="410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❑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❏"/>
              <a:defRPr sz="213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3" name="Google Shape;203;p7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8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206" name="Google Shape;20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8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09" name="Google Shape;20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" name="Google Shape;212;p8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13" name="Google Shape;21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8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18" name="Google Shape;21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2" name="Google Shape;222;p8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24" name="Google Shape;22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8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27" name="Google Shape;22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9" name="Google Shape;22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231" name="Google Shape;231;p8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0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flipH="1">
            <a:off x="5818365" y="-4283"/>
            <a:ext cx="6373635" cy="2821561"/>
            <a:chOff x="0" y="0"/>
            <a:chExt cx="5072935" cy="2245751"/>
          </a:xfrm>
        </p:grpSpPr>
        <p:pic>
          <p:nvPicPr>
            <p:cNvPr id="234" name="Google Shape;23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37" name="Google Shape;23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" name="Google Shape;240;p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41" name="Google Shape;241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p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46" name="Google Shape;24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0" name="Google Shape;250;p9"/>
          <p:cNvGrpSpPr/>
          <p:nvPr/>
        </p:nvGrpSpPr>
        <p:grpSpPr>
          <a:xfrm flipH="1">
            <a:off x="8" y="5270900"/>
            <a:ext cx="3186885" cy="1757937"/>
            <a:chOff x="6607482" y="3879952"/>
            <a:chExt cx="2536521" cy="1399186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52" name="Google Shape;25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4" name="Google Shape;254;p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55" name="Google Shape;255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717433" y="5260239"/>
            <a:ext cx="8645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 big embos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7619000" y="1"/>
            <a:ext cx="4573000" cy="4858567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1" y="4127220"/>
            <a:ext cx="7316700" cy="3027067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2875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81" name="Google Shape;281;p11"/>
          <p:cNvGrpSpPr/>
          <p:nvPr/>
        </p:nvGrpSpPr>
        <p:grpSpPr>
          <a:xfrm>
            <a:off x="-5" y="3657584"/>
            <a:ext cx="4248808" cy="3365507"/>
            <a:chOff x="4364071" y="-3213"/>
            <a:chExt cx="3186606" cy="2524130"/>
          </a:xfrm>
        </p:grpSpPr>
        <p:grpSp>
          <p:nvGrpSpPr>
            <p:cNvPr id="282" name="Google Shape;282;p11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283" name="Google Shape;28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11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87" name="Google Shape;28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1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90" name="Google Shape;29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1"/>
          <p:cNvGrpSpPr/>
          <p:nvPr/>
        </p:nvGrpSpPr>
        <p:grpSpPr>
          <a:xfrm>
            <a:off x="7943192" y="-4283"/>
            <a:ext cx="4248808" cy="2833065"/>
            <a:chOff x="5957394" y="-3213"/>
            <a:chExt cx="3186606" cy="2124799"/>
          </a:xfrm>
        </p:grpSpPr>
        <p:grpSp>
          <p:nvGrpSpPr>
            <p:cNvPr id="296" name="Google Shape;296;p11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97" name="Google Shape;29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11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01" name="Google Shape;30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11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05" name="Google Shape;30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4457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5267" y="536933"/>
            <a:ext cx="47832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5267" y="2032500"/>
            <a:ext cx="10121600" cy="3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733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384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93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yanimelist.net/anime/37505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animelist.net/" TargetMode="External"/><Relationship Id="rId2" Type="http://schemas.openxmlformats.org/officeDocument/2006/relationships/hyperlink" Target="https://www.kaggle.com/azathoth42/myanimelist#anime_cleaned.csv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yanimelist.net/anime/37505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15463" y="71963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loud Light" panose="02000000000000000000" pitchFamily="50" charset="-34"/>
                <a:cs typeface="Cloud Light" panose="02000000000000000000" pitchFamily="50" charset="-34"/>
              </a:rPr>
              <a:t>Anime Analysis</a:t>
            </a:r>
          </a:p>
        </p:txBody>
      </p:sp>
      <p:pic>
        <p:nvPicPr>
          <p:cNvPr id="1032" name="Picture 8" descr="ไม่มีคำอธิบายรูปภาพ">
            <a:extLst>
              <a:ext uri="{FF2B5EF4-FFF2-40B4-BE49-F238E27FC236}">
                <a16:creationId xmlns:a16="http://schemas.microsoft.com/office/drawing/2014/main" id="{016703F5-C53C-426B-8BCD-83007B106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63" y="1814306"/>
            <a:ext cx="10761073" cy="398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FA3C62B-40B2-4344-9BD1-4E8C70CF1F5A}"/>
              </a:ext>
            </a:extLst>
          </p:cNvPr>
          <p:cNvSpPr txBox="1"/>
          <p:nvPr/>
        </p:nvSpPr>
        <p:spPr>
          <a:xfrm>
            <a:off x="1175039" y="1365532"/>
            <a:ext cx="9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 </a:t>
            </a: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title_synonyms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ชื่อเรื่องอน</a:t>
            </a:r>
            <a:r>
              <a:rPr lang="th-TH" sz="2400" dirty="0" err="1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มะที่เป็นที่รู้จักกันโดยทั่วไป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และมีข้อมูลว่าง</a:t>
            </a:r>
            <a:endParaRPr lang="en-US" sz="22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658DEB2-A4F4-4F23-BF00-AC25D1983422}"/>
              </a:ext>
            </a:extLst>
          </p:cNvPr>
          <p:cNvSpPr txBox="1"/>
          <p:nvPr/>
        </p:nvSpPr>
        <p:spPr>
          <a:xfrm>
            <a:off x="1175039" y="3950468"/>
            <a:ext cx="100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image_url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2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ที่อยู่ของภาพบนเว็บไซต์ของอน</a:t>
            </a:r>
            <a:r>
              <a:rPr lang="th-TH" sz="2200" dirty="0" err="1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2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</a:t>
            </a:r>
            <a:r>
              <a:rPr lang="en-US" sz="22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2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เป็นข้อมูลแบบ </a:t>
            </a:r>
            <a:r>
              <a:rPr lang="en-US" sz="22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 </a:t>
            </a:r>
            <a:r>
              <a:rPr lang="th-TH" sz="22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และมีข้อมูลว่าง</a:t>
            </a:r>
            <a:endParaRPr lang="en-US" sz="22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8" name="Picture 471400688">
            <a:extLst>
              <a:ext uri="{FF2B5EF4-FFF2-40B4-BE49-F238E27FC236}">
                <a16:creationId xmlns:a16="http://schemas.microsoft.com/office/drawing/2014/main" id="{EF044775-D400-4B97-8F77-843FF943E4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73" y="1933534"/>
            <a:ext cx="3598619" cy="1905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30202CE-A9A6-47AC-952E-6786009A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77" y="4412133"/>
            <a:ext cx="3464169" cy="2407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77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FA3C62B-40B2-4344-9BD1-4E8C70CF1F5A}"/>
              </a:ext>
            </a:extLst>
          </p:cNvPr>
          <p:cNvSpPr txBox="1"/>
          <p:nvPr/>
        </p:nvSpPr>
        <p:spPr>
          <a:xfrm>
            <a:off x="1175039" y="1350097"/>
            <a:ext cx="100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 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type: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ประเภทการฉาย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มี 6 ประเภท ดังนี้ </a:t>
            </a:r>
            <a:endParaRPr lang="en-US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6B9D664-27E7-4EBF-A850-C981F4AA13F4}"/>
              </a:ext>
            </a:extLst>
          </p:cNvPr>
          <p:cNvSpPr txBox="1"/>
          <p:nvPr/>
        </p:nvSpPr>
        <p:spPr>
          <a:xfrm>
            <a:off x="1431680" y="2006369"/>
            <a:ext cx="9539654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TV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คือ ออกฉายทางโทรทัศน์</a:t>
            </a:r>
          </a:p>
          <a:p>
            <a:pPr marL="342900" lvl="0" indent="-3429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OVA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คือ ไม่ได้มีการฉายออกอากาศทางทีวีหรือในโรงภาพยนตร์ แต่มีจำหน่ายเป็นแผ่น</a:t>
            </a:r>
          </a:p>
          <a:p>
            <a:pPr marL="342900" lvl="0" indent="-3429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ONA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คือ ออกฉายทางอินเตอร์เน็ต</a:t>
            </a:r>
          </a:p>
          <a:p>
            <a:pPr marL="342900" lvl="0" indent="-3429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Special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คือ จัดทำขึ้นมาในวาระพิเศษ </a:t>
            </a:r>
          </a:p>
          <a:p>
            <a:pPr marL="342900" lvl="0" indent="-3429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Movie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คือ ออกฉายในโรงภาพยนตร์</a:t>
            </a:r>
          </a:p>
          <a:p>
            <a:pPr marL="342900" lvl="0" indent="-3429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loud Light" panose="02000000000000000000" pitchFamily="50" charset="-34"/>
                <a:cs typeface="Cloud Light"/>
              </a:rPr>
              <a:t>Music </a:t>
            </a:r>
            <a:r>
              <a:rPr lang="th-TH" sz="2400" dirty="0">
                <a:latin typeface="Cloud Light" panose="02000000000000000000" pitchFamily="50" charset="-34"/>
                <a:cs typeface="Cloud Light"/>
              </a:rPr>
              <a:t>คือ ออกฉายเป็นวิดีโอเพลง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C6C7DF4-B237-49B2-97CA-68AADD1C4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28"/>
          <a:stretch/>
        </p:blipFill>
        <p:spPr>
          <a:xfrm>
            <a:off x="9878778" y="3429000"/>
            <a:ext cx="881542" cy="2862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6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FDD621C-F1DA-4A4C-87E1-3B4D29F52206}"/>
              </a:ext>
            </a:extLst>
          </p:cNvPr>
          <p:cNvSpPr txBox="1"/>
          <p:nvPr/>
        </p:nvSpPr>
        <p:spPr>
          <a:xfrm>
            <a:off x="1407796" y="3273384"/>
            <a:ext cx="1031611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source:</a:t>
            </a:r>
            <a:r>
              <a:rPr lang="en-US" sz="2400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ต้นฉบับเนื้อหาที่มาของอน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episodes:</a:t>
            </a:r>
            <a:r>
              <a:rPr lang="th-TH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จำนวนตอนทั้งหมดของอน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>
                <a:latin typeface="Cloud Light" panose="02000000000000000000" pitchFamily="50" charset="-34"/>
                <a:cs typeface="Cloud Light" panose="02000000000000000000" pitchFamily="50" charset="-34"/>
              </a:rPr>
              <a:t>มะ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แต่ละเรื่องในเว็บไซต์</a:t>
            </a:r>
            <a:r>
              <a:rPr lang="th-TH" sz="240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status:</a:t>
            </a:r>
            <a:r>
              <a:rPr lang="th-TH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สถานะการฉายของอน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</a:t>
            </a:r>
            <a:r>
              <a:rPr lang="th-TH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airing: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แสดงว่ากำลังฉายอยู่หรือไม่</a:t>
            </a:r>
            <a:r>
              <a:rPr lang="th-TH" sz="240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Boolean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aired_string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ช่วงระยะเวลาที่ฉาย เป็</a:t>
            </a:r>
            <a:r>
              <a:rPr lang="th-TH" sz="2400">
                <a:latin typeface="Cloud Light" panose="02000000000000000000" pitchFamily="50" charset="-34"/>
                <a:cs typeface="Cloud Light" panose="02000000000000000000" pitchFamily="50" charset="-34"/>
              </a:rPr>
              <a:t>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62EA569-AA8E-4370-B7F3-95C9A647F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21"/>
          <a:stretch/>
        </p:blipFill>
        <p:spPr>
          <a:xfrm>
            <a:off x="3723115" y="1226640"/>
            <a:ext cx="4745770" cy="2059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60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658DEB2-A4F4-4F23-BF00-AC25D1983422}"/>
              </a:ext>
            </a:extLst>
          </p:cNvPr>
          <p:cNvSpPr txBox="1"/>
          <p:nvPr/>
        </p:nvSpPr>
        <p:spPr>
          <a:xfrm>
            <a:off x="850369" y="3345871"/>
            <a:ext cx="1003535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aired: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ช่วงระยะเวลาฉาย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duration:</a:t>
            </a:r>
            <a:r>
              <a:rPr lang="th-TH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ความยาวของอน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มะที่ฉายต่อตอน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rating: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กลุ่มอายุที่เหมาะสมของอน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score: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คะแนนของอน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Float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scored_by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จำนวนคนที่ลงคะแนน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rank: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อันดับของอน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มะบนหน้าเว็บไซต์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3D4C37D-90EE-4F3E-8A10-DF831B7B8C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92" y="1537051"/>
            <a:ext cx="8043045" cy="1672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E2EE119-BCF2-4FD7-BACE-980743B0CD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59" y="5036410"/>
            <a:ext cx="3398210" cy="16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658DEB2-A4F4-4F23-BF00-AC25D1983422}"/>
              </a:ext>
            </a:extLst>
          </p:cNvPr>
          <p:cNvSpPr txBox="1"/>
          <p:nvPr/>
        </p:nvSpPr>
        <p:spPr>
          <a:xfrm>
            <a:off x="1479427" y="2822170"/>
            <a:ext cx="1003535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popularity: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อันดับความนิยมบนหน้าเว็บ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members: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ยอดจำนวนคนดู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อนิเ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มะแต่ละเรื่องในเว็บไซต์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favorites: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จำนวนคนที่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ชอ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บอน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มะแต่ละเรื่องบนหน้าเว็บไซต์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background: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ประวัติความเป็นมา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premiered: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ฤดู และ ปีที่ทำการฉาย เป็นข้อมูลประเภท </a:t>
            </a:r>
            <a:r>
              <a:rPr lang="en-US" sz="240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broadcast: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วันเวลาออกอากาศ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lnSpc>
                <a:spcPct val="150000"/>
              </a:lnSpc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related: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เชื่อมโยงข้อมูล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C4D19B9-89C1-4E59-A23F-297B39CDB3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27" y="1302425"/>
            <a:ext cx="9233145" cy="156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658DEB2-A4F4-4F23-BF00-AC25D1983422}"/>
              </a:ext>
            </a:extLst>
          </p:cNvPr>
          <p:cNvSpPr txBox="1"/>
          <p:nvPr/>
        </p:nvSpPr>
        <p:spPr>
          <a:xfrm>
            <a:off x="1482769" y="3174023"/>
            <a:ext cx="10035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producer:</a:t>
            </a:r>
            <a:r>
              <a:rPr lang="th-TH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ผู้อำนวยการผลิต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licensor: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ผู้ถือลิขสิทธิ์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studio: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สตูดิโอที่จัดทำ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genre: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ประเภทเนื้อหาของอน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  <a:endParaRPr lang="th-TH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opening_theme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ชื่อเพลงเปิดที่ใช้ประกอบในอน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ending_theme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ชื่อเพลงปิดที่ใช้ประกอบในอน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duration_min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ความยาวของอน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มะที่ฉายต่อตอน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(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นาที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)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Float</a:t>
            </a:r>
          </a:p>
          <a:p>
            <a:pPr marL="342900" indent="-342900">
              <a:buFont typeface="Cloud Light" panose="02000000000000000000" pitchFamily="50" charset="-34"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aired_from_year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ปีที่เริ่มฉาย</a:t>
            </a:r>
            <a:r>
              <a:rPr lang="en-US" sz="2400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</a:t>
            </a:r>
            <a:endParaRPr lang="th-TH" sz="2400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7493701-E179-4D4D-B885-4197F827D8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7" y="1481726"/>
            <a:ext cx="10590366" cy="1277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2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คำอธิบายของข้อมูล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9" y="1729402"/>
            <a:ext cx="1003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 ไฟล์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userAmineList-Drop.csv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ประกอบด้วยข้อมูลจำนวน 3 คอลัมน์ 1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,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048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,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575 แถว </a:t>
            </a:r>
            <a:r>
              <a:rPr lang="en-US" sz="2400">
                <a:latin typeface="Cloud Light" panose="02000000000000000000" pitchFamily="50" charset="-34"/>
                <a:cs typeface="Cloud Light" panose="02000000000000000000" pitchFamily="50" charset="-34"/>
              </a:rPr>
              <a:t>  </a:t>
            </a:r>
            <a:r>
              <a:rPr lang="th-TH" sz="2400">
                <a:latin typeface="Cloud Light" panose="02000000000000000000" pitchFamily="50" charset="-34"/>
                <a:cs typeface="Cloud Light" panose="02000000000000000000" pitchFamily="50" charset="-34"/>
              </a:rPr>
              <a:t>เป็น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ไฟล์ที่ดัดแปลงมาจากไฟล์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userAnimeList.csv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3B9D04E-25D2-4D33-A565-F6404EA6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8" y="2560399"/>
            <a:ext cx="9505244" cy="39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FA3C62B-40B2-4344-9BD1-4E8C70CF1F5A}"/>
              </a:ext>
            </a:extLst>
          </p:cNvPr>
          <p:cNvSpPr txBox="1"/>
          <p:nvPr/>
        </p:nvSpPr>
        <p:spPr>
          <a:xfrm>
            <a:off x="1192624" y="4442839"/>
            <a:ext cx="100791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/>
              </a:rPr>
              <a:t>anime_id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/>
              </a:rPr>
              <a:t>: </a:t>
            </a:r>
            <a:r>
              <a:rPr lang="en-US" sz="2400" dirty="0">
                <a:latin typeface="Cloud Light" panose="02000000000000000000" pitchFamily="50" charset="-34"/>
                <a:cs typeface="Cloud Light"/>
              </a:rPr>
              <a:t>key </a:t>
            </a:r>
            <a:r>
              <a:rPr lang="th-TH" sz="2400" dirty="0">
                <a:latin typeface="Cloud Light" panose="02000000000000000000" pitchFamily="50" charset="-34"/>
                <a:cs typeface="Cloud Light"/>
              </a:rPr>
              <a:t>ของอน</a:t>
            </a:r>
            <a:r>
              <a:rPr lang="th-TH" sz="2400" dirty="0" err="1">
                <a:latin typeface="Cloud Light" panose="02000000000000000000" pitchFamily="50" charset="-34"/>
                <a:cs typeface="Cloud Light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/>
              </a:rPr>
              <a:t>มะแต่ละเรื่อง</a:t>
            </a:r>
            <a:r>
              <a:rPr lang="en-US" sz="2400" dirty="0">
                <a:latin typeface="Cloud Light" panose="02000000000000000000" pitchFamily="50" charset="-34"/>
                <a:cs typeface="Cloud Light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/>
              </a:rPr>
              <a:t>เป็นข้อมูลประเภท </a:t>
            </a:r>
            <a:r>
              <a:rPr lang="th-TH" sz="2400" dirty="0" err="1">
                <a:latin typeface="Cloud Light" panose="02000000000000000000" pitchFamily="50" charset="-34"/>
                <a:cs typeface="Cloud Light"/>
              </a:rPr>
              <a:t>Integer</a:t>
            </a:r>
            <a:r>
              <a:rPr lang="th-TH" sz="2400" dirty="0">
                <a:latin typeface="Cloud Light" panose="02000000000000000000" pitchFamily="50" charset="-34"/>
                <a:cs typeface="Cloud Light"/>
              </a:rPr>
              <a:t> ที่สามารถอ้างอิงบนเว็บไซต์ได้</a:t>
            </a:r>
            <a:r>
              <a:rPr lang="en-US" sz="2400" dirty="0">
                <a:latin typeface="Cloud Light" panose="02000000000000000000" pitchFamily="50" charset="-34"/>
                <a:cs typeface="Cloud Light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/>
              </a:rPr>
              <a:t>เช่น </a:t>
            </a:r>
            <a:r>
              <a:rPr lang="en-US" sz="2400" dirty="0">
                <a:latin typeface="Cloud Light" panose="02000000000000000000" pitchFamily="50" charset="-34"/>
                <a:cs typeface="Cloud Light"/>
                <a:hlinkClick r:id="rId2"/>
              </a:rPr>
              <a:t>https://myanimelist.net/anime/</a:t>
            </a:r>
            <a:r>
              <a:rPr lang="en-US" sz="2400">
                <a:latin typeface="Cloud Light" panose="02000000000000000000" pitchFamily="50" charset="-34"/>
                <a:cs typeface="Cloud Light"/>
                <a:hlinkClick r:id="rId2"/>
              </a:rPr>
              <a:t>37505/</a:t>
            </a:r>
            <a:r>
              <a:rPr lang="en-US" sz="2400">
                <a:latin typeface="Cloud Light" panose="02000000000000000000" pitchFamily="50" charset="-34"/>
                <a:cs typeface="Cloud Light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username: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ชื่อสมาชิกผู้ใช้งานในเว็บไซต์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my_score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คะแนนที่สมาชิกแต่ละคนลงให้ในแต่ละเรื่อง โดยคะแนนจะมีตั้งแต่ 0 ถึง 10 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Integer 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9973CC6-6538-4ADD-8C1E-48CB116B7BF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92" y="1226640"/>
            <a:ext cx="3463067" cy="3116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22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ผลการค้นหารูปภาพสำหรับ japanese anime characters">
            <a:extLst>
              <a:ext uri="{FF2B5EF4-FFF2-40B4-BE49-F238E27FC236}">
                <a16:creationId xmlns:a16="http://schemas.microsoft.com/office/drawing/2014/main" id="{765D44C4-0634-4C7A-BE3F-53A58A2E7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815" l="10000" r="97083">
                        <a14:foregroundMark x1="39323" y1="52500" x2="40156" y2="36481"/>
                        <a14:foregroundMark x1="36563" y1="52222" x2="40052" y2="55648"/>
                        <a14:foregroundMark x1="40052" y1="55648" x2="40052" y2="55648"/>
                        <a14:foregroundMark x1="64688" y1="5556" x2="70156" y2="7593"/>
                        <a14:foregroundMark x1="70156" y1="7593" x2="72031" y2="9352"/>
                        <a14:foregroundMark x1="66563" y1="1852" x2="71094" y2="1574"/>
                        <a14:foregroundMark x1="71094" y1="1574" x2="74115" y2="2685"/>
                        <a14:foregroundMark x1="40625" y1="18333" x2="42604" y2="25926"/>
                        <a14:foregroundMark x1="46615" y1="37037" x2="47813" y2="42685"/>
                        <a14:foregroundMark x1="53698" y1="22407" x2="52917" y2="28796"/>
                        <a14:foregroundMark x1="51230" y1="29421" x2="50833" y2="35185"/>
                        <a14:foregroundMark x1="50967" y1="33318" x2="51146" y2="34907"/>
                        <a14:foregroundMark x1="85990" y1="35648" x2="87240" y2="42315"/>
                        <a14:foregroundMark x1="87240" y1="42315" x2="87344" y2="42685"/>
                        <a14:foregroundMark x1="89896" y1="55185" x2="90000" y2="57870"/>
                        <a14:foregroundMark x1="89063" y1="69815" x2="92083" y2="87778"/>
                        <a14:foregroundMark x1="69583" y1="82130" x2="77969" y2="95463"/>
                        <a14:foregroundMark x1="55313" y1="98056" x2="60469" y2="99815"/>
                        <a14:foregroundMark x1="92552" y1="88796" x2="96198" y2="96852"/>
                        <a14:foregroundMark x1="96875" y1="82130" x2="97083" y2="84815"/>
                        <a14:foregroundMark x1="75104" y1="92037" x2="79219" y2="90370"/>
                        <a14:foregroundMark x1="79219" y1="90370" x2="79219" y2="90370"/>
                        <a14:backgroundMark x1="52604" y1="21667" x2="50781" y2="28241"/>
                        <a14:backgroundMark x1="50781" y1="28241" x2="50677" y2="28333"/>
                        <a14:backgroundMark x1="53229" y1="19815" x2="51094" y2="26481"/>
                        <a14:backgroundMark x1="51094" y1="26481" x2="50885" y2="29352"/>
                        <a14:backgroundMark x1="53594" y1="19537" x2="54167" y2="17685"/>
                        <a14:backgroundMark x1="50521" y1="29259" x2="50573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060" y="594603"/>
            <a:ext cx="5038927" cy="28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ชื่อเรื่อง 4">
            <a:extLst>
              <a:ext uri="{FF2B5EF4-FFF2-40B4-BE49-F238E27FC236}">
                <a16:creationId xmlns:a16="http://schemas.microsoft.com/office/drawing/2014/main" id="{870DEB3C-9D59-4F89-8761-616467851DC8}"/>
              </a:ext>
            </a:extLst>
          </p:cNvPr>
          <p:cNvSpPr txBox="1">
            <a:spLocks/>
          </p:cNvSpPr>
          <p:nvPr/>
        </p:nvSpPr>
        <p:spPr>
          <a:xfrm>
            <a:off x="1163516" y="3318746"/>
            <a:ext cx="9864968" cy="13056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spcAft>
                <a:spcPts val="600"/>
              </a:spcAft>
              <a:buSzPts val="1800"/>
            </a:pPr>
            <a:r>
              <a:rPr lang="th-TH" sz="60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สาเหตุที่มาของการเลือกข้อมูลชุดนี้</a:t>
            </a:r>
            <a:endParaRPr lang="en-US" sz="6000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206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457199"/>
            <a:ext cx="612823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สาเหตุที่มาของการเลือกข้อมูลชุดนี้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9" y="1375459"/>
            <a:ext cx="9613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 เนื่องจากสมาชิกภายในกลุ่มชอบดู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อนิเ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 จึงอยากทำการวิเคราะห์ข้อมูลต่าง ๆ 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 ไม่ว่าจะเป็นความนิยมของผู้ชม ความนิยมของผู้สร้าง ความหลากหลายของเนื้อหา ฯลฯ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2052" name="Picture 4" descr="Itai no wa Iya nano de Bougyoryoku ni Kyokufuri Shitai to Omoimasu.">
            <a:extLst>
              <a:ext uri="{FF2B5EF4-FFF2-40B4-BE49-F238E27FC236}">
                <a16:creationId xmlns:a16="http://schemas.microsoft.com/office/drawing/2014/main" id="{56D9D92E-9A56-4688-8B1C-51E90869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61" y="2356632"/>
            <a:ext cx="2991512" cy="42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rwin's Game">
            <a:extLst>
              <a:ext uri="{FF2B5EF4-FFF2-40B4-BE49-F238E27FC236}">
                <a16:creationId xmlns:a16="http://schemas.microsoft.com/office/drawing/2014/main" id="{7A6FA7FF-51C5-4CDF-960D-D4604879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39" y="2356632"/>
            <a:ext cx="3002121" cy="423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lunderer">
            <a:extLst>
              <a:ext uri="{FF2B5EF4-FFF2-40B4-BE49-F238E27FC236}">
                <a16:creationId xmlns:a16="http://schemas.microsoft.com/office/drawing/2014/main" id="{A4AED485-0CB5-4177-B061-BF9E1D2A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74" y="2355275"/>
            <a:ext cx="3007452" cy="42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6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C327B9-294B-4823-9E5A-CE89D456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F0ADDE9-5C1C-4D75-9FBB-C7029F670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 descr="ผลการค้นหารูปภาพสำหรับ japanese anime characters">
            <a:extLst>
              <a:ext uri="{FF2B5EF4-FFF2-40B4-BE49-F238E27FC236}">
                <a16:creationId xmlns:a16="http://schemas.microsoft.com/office/drawing/2014/main" id="{FB04073D-0FE5-4025-8248-E94C9F92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D2D7457-7A5A-4038-9FC0-5B5D5CD8F260}"/>
              </a:ext>
            </a:extLst>
          </p:cNvPr>
          <p:cNvSpPr txBox="1"/>
          <p:nvPr/>
        </p:nvSpPr>
        <p:spPr>
          <a:xfrm>
            <a:off x="335561" y="258258"/>
            <a:ext cx="4370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0070C0"/>
                </a:solidFill>
                <a:cs typeface="Cloud Light" panose="02000000000000000000"/>
              </a:rPr>
              <a:t>สมาชิกกลุ่ม</a:t>
            </a:r>
          </a:p>
          <a:p>
            <a:r>
              <a:rPr lang="th-TH" sz="2000" dirty="0">
                <a:cs typeface="Cloud Light" panose="02000000000000000000"/>
              </a:rPr>
              <a:t>6110400653 ธนกฤต ญาณนาม </a:t>
            </a:r>
          </a:p>
          <a:p>
            <a:r>
              <a:rPr lang="th-TH" sz="2000" dirty="0">
                <a:cs typeface="Cloud Light" panose="02000000000000000000"/>
              </a:rPr>
              <a:t>6110400823 นิธิ</a:t>
            </a:r>
            <a:r>
              <a:rPr lang="th-TH" sz="2000" dirty="0" err="1">
                <a:cs typeface="Cloud Light" panose="02000000000000000000"/>
              </a:rPr>
              <a:t>วัฒน์</a:t>
            </a:r>
            <a:r>
              <a:rPr lang="th-TH" sz="2000" dirty="0">
                <a:cs typeface="Cloud Light" panose="02000000000000000000"/>
              </a:rPr>
              <a:t> อภัยกาวี </a:t>
            </a:r>
          </a:p>
          <a:p>
            <a:r>
              <a:rPr lang="th-TH" sz="2000" dirty="0">
                <a:cs typeface="Cloud Light" panose="02000000000000000000"/>
              </a:rPr>
              <a:t>6110400831 </a:t>
            </a:r>
            <a:r>
              <a:rPr lang="th-TH" sz="2000" dirty="0" err="1">
                <a:cs typeface="Cloud Light" panose="02000000000000000000"/>
              </a:rPr>
              <a:t>ปิย</a:t>
            </a:r>
            <a:r>
              <a:rPr lang="th-TH" sz="2000" dirty="0">
                <a:cs typeface="Cloud Light" panose="02000000000000000000"/>
              </a:rPr>
              <a:t>ทัช สุลา </a:t>
            </a:r>
          </a:p>
          <a:p>
            <a:r>
              <a:rPr lang="th-TH" sz="2000" dirty="0">
                <a:cs typeface="Cloud Light" panose="02000000000000000000"/>
              </a:rPr>
              <a:t>6110400840 </a:t>
            </a:r>
            <a:r>
              <a:rPr lang="th-TH" sz="2000" dirty="0" err="1">
                <a:cs typeface="Cloud Light" panose="02000000000000000000"/>
              </a:rPr>
              <a:t>วั</a:t>
            </a:r>
            <a:r>
              <a:rPr lang="th-TH" sz="2000" dirty="0">
                <a:cs typeface="Cloud Light" panose="02000000000000000000"/>
              </a:rPr>
              <a:t>ทธิกร เฟื่องฟู</a:t>
            </a:r>
          </a:p>
          <a:p>
            <a:r>
              <a:rPr lang="th-TH" sz="2000" dirty="0">
                <a:cs typeface="Cloud Light" panose="02000000000000000000"/>
              </a:rPr>
              <a:t>6110405949 จิตติณณ์ จินดานรเศรษฐ์</a:t>
            </a:r>
          </a:p>
        </p:txBody>
      </p:sp>
    </p:spTree>
    <p:extLst>
      <p:ext uri="{BB962C8B-B14F-4D97-AF65-F5344CB8AC3E}">
        <p14:creationId xmlns:p14="http://schemas.microsoft.com/office/powerpoint/2010/main" val="198991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ผลการค้นหารูปภาพสำหรับ japanese anime characters">
            <a:extLst>
              <a:ext uri="{FF2B5EF4-FFF2-40B4-BE49-F238E27FC236}">
                <a16:creationId xmlns:a16="http://schemas.microsoft.com/office/drawing/2014/main" id="{469A26A4-D5E0-4813-BD59-8C190B2D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815" l="10000" r="97083">
                        <a14:foregroundMark x1="39323" y1="52500" x2="40156" y2="36481"/>
                        <a14:foregroundMark x1="36563" y1="52222" x2="40052" y2="55648"/>
                        <a14:foregroundMark x1="40052" y1="55648" x2="40052" y2="55648"/>
                        <a14:foregroundMark x1="64688" y1="5556" x2="70156" y2="7593"/>
                        <a14:foregroundMark x1="70156" y1="7593" x2="72031" y2="9352"/>
                        <a14:foregroundMark x1="66563" y1="1852" x2="71094" y2="1574"/>
                        <a14:foregroundMark x1="71094" y1="1574" x2="74115" y2="2685"/>
                        <a14:foregroundMark x1="40625" y1="18333" x2="42604" y2="25926"/>
                        <a14:foregroundMark x1="46615" y1="37037" x2="47813" y2="42685"/>
                        <a14:foregroundMark x1="53698" y1="22407" x2="52917" y2="28796"/>
                        <a14:foregroundMark x1="51230" y1="29421" x2="50833" y2="35185"/>
                        <a14:foregroundMark x1="50967" y1="33318" x2="51146" y2="34907"/>
                        <a14:foregroundMark x1="85990" y1="35648" x2="87240" y2="42315"/>
                        <a14:foregroundMark x1="87240" y1="42315" x2="87344" y2="42685"/>
                        <a14:foregroundMark x1="89896" y1="55185" x2="90000" y2="57870"/>
                        <a14:foregroundMark x1="89063" y1="69815" x2="92083" y2="87778"/>
                        <a14:foregroundMark x1="69583" y1="82130" x2="77969" y2="95463"/>
                        <a14:foregroundMark x1="55313" y1="98056" x2="60469" y2="99815"/>
                        <a14:foregroundMark x1="92552" y1="88796" x2="96198" y2="96852"/>
                        <a14:foregroundMark x1="96875" y1="82130" x2="97083" y2="84815"/>
                        <a14:foregroundMark x1="75104" y1="92037" x2="79219" y2="90370"/>
                        <a14:foregroundMark x1="79219" y1="90370" x2="79219" y2="90370"/>
                        <a14:backgroundMark x1="52604" y1="21667" x2="50781" y2="28241"/>
                        <a14:backgroundMark x1="50781" y1="28241" x2="50677" y2="28333"/>
                        <a14:backgroundMark x1="53229" y1="19815" x2="51094" y2="26481"/>
                        <a14:backgroundMark x1="51094" y1="26481" x2="50885" y2="29352"/>
                        <a14:backgroundMark x1="53594" y1="19537" x2="54167" y2="17685"/>
                        <a14:backgroundMark x1="50521" y1="29259" x2="50573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258" y="322231"/>
            <a:ext cx="5038927" cy="28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86867ABB-A982-4E67-80F4-50E27FBA8D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9815" y="3026881"/>
            <a:ext cx="8112370" cy="202992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0" tIns="0" rIns="0" bIns="0" rtlCol="0" anchor="b" anchorCtr="0">
            <a:normAutofit fontScale="90000"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6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สิ่งที่น่าสนใจจาก</a:t>
            </a:r>
            <a:br>
              <a:rPr lang="th-TH" sz="6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sz="6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การวิเคราะห์ข้อมูลเบื้องต้น</a:t>
            </a:r>
            <a:endParaRPr lang="en-US" sz="6600" b="1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38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771787" y="130028"/>
            <a:ext cx="751742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สิ่งที่น่าสนใจจากการวิเคราะห์ข้อมูลเบื้องต้น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9A17510-2B1B-4729-8C9A-2E27BB2C46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787" y="899469"/>
            <a:ext cx="10293292" cy="57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771787" y="130028"/>
            <a:ext cx="751742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สิ่งที่น่าสนใจจากการวิเคราะห์ข้อมูลเบื้องต้น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21384C4-B6E2-4298-8286-9D4DD3E51E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786" y="899469"/>
            <a:ext cx="10293291" cy="57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ผลการค้นหารูปภาพสำหรับ japanese anime characters">
            <a:extLst>
              <a:ext uri="{FF2B5EF4-FFF2-40B4-BE49-F238E27FC236}">
                <a16:creationId xmlns:a16="http://schemas.microsoft.com/office/drawing/2014/main" id="{27ACE7AA-8B0D-4F2B-9DFF-AC3E9730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815" l="10000" r="97083">
                        <a14:foregroundMark x1="39323" y1="52500" x2="40156" y2="36481"/>
                        <a14:foregroundMark x1="36563" y1="52222" x2="40052" y2="55648"/>
                        <a14:foregroundMark x1="40052" y1="55648" x2="40052" y2="55648"/>
                        <a14:foregroundMark x1="64688" y1="5556" x2="70156" y2="7593"/>
                        <a14:foregroundMark x1="70156" y1="7593" x2="72031" y2="9352"/>
                        <a14:foregroundMark x1="66563" y1="1852" x2="71094" y2="1574"/>
                        <a14:foregroundMark x1="71094" y1="1574" x2="74115" y2="2685"/>
                        <a14:foregroundMark x1="40625" y1="18333" x2="42604" y2="25926"/>
                        <a14:foregroundMark x1="46615" y1="37037" x2="47813" y2="42685"/>
                        <a14:foregroundMark x1="53698" y1="22407" x2="52917" y2="28796"/>
                        <a14:foregroundMark x1="51230" y1="29421" x2="50833" y2="35185"/>
                        <a14:foregroundMark x1="50967" y1="33318" x2="51146" y2="34907"/>
                        <a14:foregroundMark x1="85990" y1="35648" x2="87240" y2="42315"/>
                        <a14:foregroundMark x1="87240" y1="42315" x2="87344" y2="42685"/>
                        <a14:foregroundMark x1="89896" y1="55185" x2="90000" y2="57870"/>
                        <a14:foregroundMark x1="89063" y1="69815" x2="92083" y2="87778"/>
                        <a14:foregroundMark x1="69583" y1="82130" x2="77969" y2="95463"/>
                        <a14:foregroundMark x1="55313" y1="98056" x2="60469" y2="99815"/>
                        <a14:foregroundMark x1="92552" y1="88796" x2="96198" y2="96852"/>
                        <a14:foregroundMark x1="96875" y1="82130" x2="97083" y2="84815"/>
                        <a14:foregroundMark x1="75104" y1="92037" x2="79219" y2="90370"/>
                        <a14:foregroundMark x1="79219" y1="90370" x2="79219" y2="90370"/>
                        <a14:backgroundMark x1="52604" y1="21667" x2="50781" y2="28241"/>
                        <a14:backgroundMark x1="50781" y1="28241" x2="50677" y2="28333"/>
                        <a14:backgroundMark x1="53229" y1="19815" x2="51094" y2="26481"/>
                        <a14:backgroundMark x1="51094" y1="26481" x2="50885" y2="29352"/>
                        <a14:backgroundMark x1="53594" y1="19537" x2="54167" y2="17685"/>
                        <a14:backgroundMark x1="50521" y1="29259" x2="50573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060" y="594603"/>
            <a:ext cx="5038927" cy="28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86867ABB-A982-4E67-80F4-50E27FBA8D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63516" y="3065346"/>
            <a:ext cx="9864968" cy="11759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54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5400" b="1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301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8" y="584883"/>
            <a:ext cx="10376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1. สตูดิโอจัดทำอะไรเป็นหลัก และผลงานออกมาเป็นอย่างไร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1.1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เนื้อหาต้นฉบับแต่ละประเภท สตูดิโอไหนเป็นผู้จัดทำเป็นส่วนใหญ่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6F69E26-051E-4144-B4D4-AE0C0AA1D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4980" y="1831378"/>
            <a:ext cx="8622039" cy="48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8" y="568105"/>
            <a:ext cx="99618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1. สตูดิโอจัดทำอะไรเป็นหลัก และผลงานออกมาเป็นอย่างไร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1.2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คะแนนเฉลี่ยของสตูดิโอ จากประ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มะที่จัดทำ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E5A70D-BCAB-4CEA-A87D-A5F01B03D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860" y="1866551"/>
            <a:ext cx="8964280" cy="47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8" y="568105"/>
            <a:ext cx="99618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1. สตูดิโอจัดทำอะไรเป็นหลัก และผลงานออกมาเป็นอย่างไร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1.3 คะแนนเฉลี่ยของสตูดิโอ จากเนื้อหาต้นฉบับที่จัดทำ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1D5EBB5-0965-4321-8D84-D4C562FE9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7679" y="1814600"/>
            <a:ext cx="9276642" cy="48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0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9" y="488595"/>
            <a:ext cx="9551576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2.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ราย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ชื่ออนิเ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 10 อันดับแรก เรียงตามคะแนนจากมากไปน้อย โดยสมาชิกเว็บไซต์ที่ชื่น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ชอ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บอน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มะประเภทนั้น ซึ่งมีสัดส่วนการดู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อนิเ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มะประเภทนั้นเป็นหลัก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98871E6-2533-4163-B747-8C87E120E4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8344" y="1944886"/>
            <a:ext cx="8475312" cy="47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9" y="488595"/>
            <a:ext cx="10301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3. ประ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 ปีและฤดูกาล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3.1.1 ประ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มะที่คะแนนเฉลี่ยสูงที่สุดในแต่ละปีและฤดูกาล - จำแนกตามปี 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728A14C-13C9-4317-BEF4-397924CFA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1215" y="1819729"/>
            <a:ext cx="8929569" cy="47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9" y="488595"/>
            <a:ext cx="10301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3. ประ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 ปีและฤดูกาล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3.1.2 ประ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มะที่คะแนนเฉลี่ยสูงที่สุดในแต่ละปีและฤดูกาล - จำแนกตามปีและฤดู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BCEE0D1-AB3F-4F0C-B15B-46A6160392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3169" y="1819728"/>
            <a:ext cx="9085661" cy="48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0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ผลการค้นหารูปภาพสำหรับ japanese anime characters">
            <a:extLst>
              <a:ext uri="{FF2B5EF4-FFF2-40B4-BE49-F238E27FC236}">
                <a16:creationId xmlns:a16="http://schemas.microsoft.com/office/drawing/2014/main" id="{D7CACFE6-C0CC-4302-A130-A26ADB3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815" l="10000" r="97083">
                        <a14:foregroundMark x1="39323" y1="52500" x2="40156" y2="36481"/>
                        <a14:foregroundMark x1="36563" y1="52222" x2="40052" y2="55648"/>
                        <a14:foregroundMark x1="40052" y1="55648" x2="40052" y2="55648"/>
                        <a14:foregroundMark x1="64688" y1="5556" x2="70156" y2="7593"/>
                        <a14:foregroundMark x1="70156" y1="7593" x2="72031" y2="9352"/>
                        <a14:foregroundMark x1="66563" y1="1852" x2="71094" y2="1574"/>
                        <a14:foregroundMark x1="71094" y1="1574" x2="74115" y2="2685"/>
                        <a14:foregroundMark x1="40625" y1="18333" x2="42604" y2="25926"/>
                        <a14:foregroundMark x1="46615" y1="37037" x2="47813" y2="42685"/>
                        <a14:foregroundMark x1="53698" y1="22407" x2="52917" y2="28796"/>
                        <a14:foregroundMark x1="51230" y1="29421" x2="50833" y2="35185"/>
                        <a14:foregroundMark x1="50967" y1="33318" x2="51146" y2="34907"/>
                        <a14:foregroundMark x1="85990" y1="35648" x2="87240" y2="42315"/>
                        <a14:foregroundMark x1="87240" y1="42315" x2="87344" y2="42685"/>
                        <a14:foregroundMark x1="89896" y1="55185" x2="90000" y2="57870"/>
                        <a14:foregroundMark x1="89063" y1="69815" x2="92083" y2="87778"/>
                        <a14:foregroundMark x1="69583" y1="82130" x2="77969" y2="95463"/>
                        <a14:foregroundMark x1="55313" y1="98056" x2="60469" y2="99815"/>
                        <a14:foregroundMark x1="92552" y1="88796" x2="96198" y2="96852"/>
                        <a14:foregroundMark x1="96875" y1="82130" x2="97083" y2="84815"/>
                        <a14:foregroundMark x1="75104" y1="92037" x2="79219" y2="90370"/>
                        <a14:foregroundMark x1="79219" y1="90370" x2="79219" y2="90370"/>
                        <a14:backgroundMark x1="52604" y1="21667" x2="50781" y2="28241"/>
                        <a14:backgroundMark x1="50781" y1="28241" x2="50677" y2="28333"/>
                        <a14:backgroundMark x1="53229" y1="19815" x2="51094" y2="26481"/>
                        <a14:backgroundMark x1="51094" y1="26481" x2="50885" y2="29352"/>
                        <a14:backgroundMark x1="53594" y1="19537" x2="54167" y2="17685"/>
                        <a14:backgroundMark x1="50521" y1="29259" x2="50573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02" y="594603"/>
            <a:ext cx="5038927" cy="28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86867ABB-A982-4E67-80F4-50E27FBA8D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44983" y="3166346"/>
            <a:ext cx="6502034" cy="13056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6600" b="1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แหล่งที่มาของข้อมูล</a:t>
            </a:r>
            <a:endParaRPr lang="en-US" sz="6600" b="1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0165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8" y="0"/>
            <a:ext cx="63304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โจทย์ที่ต้องการหาองค์ความรู้เชิงลึก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8" y="488595"/>
            <a:ext cx="1047726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3. ประ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8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8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 ปีและฤดูกาล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3.2 คะแนนเฉล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ี่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ยอน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มะในแต่ละปีและฤดู และประ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เภ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ทอน</a:t>
            </a:r>
            <a:r>
              <a:rPr lang="th-TH" sz="2400" dirty="0" err="1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solidFill>
                  <a:schemeClr val="accent2">
                    <a:lumMod val="50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มะที่นิยมจัดทำมากสุด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7D822AE-F31D-48D2-9FEC-6CC399E719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03754" y="1819729"/>
            <a:ext cx="8584492" cy="48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7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romanga sensei Izumi Sagiri">
            <a:extLst>
              <a:ext uri="{FF2B5EF4-FFF2-40B4-BE49-F238E27FC236}">
                <a16:creationId xmlns:a16="http://schemas.microsoft.com/office/drawing/2014/main" id="{475483C1-575B-4785-AD22-3EE33178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" b="99778" l="10000" r="90000">
                        <a14:foregroundMark x1="47438" y1="4889" x2="57313" y2="7000"/>
                        <a14:foregroundMark x1="60313" y1="4667" x2="63938" y2="19222"/>
                        <a14:foregroundMark x1="64313" y1="22111" x2="64563" y2="33333"/>
                        <a14:foregroundMark x1="67188" y1="79111" x2="63875" y2="97667"/>
                        <a14:foregroundMark x1="42375" y1="49556" x2="45563" y2="65667"/>
                        <a14:foregroundMark x1="48625" y1="37111" x2="54563" y2="66000"/>
                        <a14:foregroundMark x1="47125" y1="43667" x2="49938" y2="72556"/>
                        <a14:foregroundMark x1="38313" y1="34667" x2="41438" y2="47111"/>
                        <a14:foregroundMark x1="36313" y1="36333" x2="40563" y2="47222"/>
                        <a14:foregroundMark x1="48625" y1="28444" x2="54563" y2="34444"/>
                        <a14:foregroundMark x1="54563" y1="34444" x2="54813" y2="35000"/>
                        <a14:foregroundMark x1="65125" y1="40889" x2="66313" y2="55889"/>
                        <a14:foregroundMark x1="52312" y1="41111" x2="54250" y2="46444"/>
                        <a14:foregroundMark x1="58875" y1="12667" x2="59813" y2="16667"/>
                        <a14:foregroundMark x1="46875" y1="26333" x2="46750" y2="31889"/>
                        <a14:foregroundMark x1="36188" y1="43000" x2="36438" y2="49222"/>
                        <a14:foregroundMark x1="51500" y1="78667" x2="49813" y2="90111"/>
                        <a14:foregroundMark x1="45000" y1="87333" x2="48875" y2="96889"/>
                        <a14:foregroundMark x1="47000" y1="88667" x2="51375" y2="94556"/>
                        <a14:foregroundMark x1="53875" y1="96889" x2="59000" y2="98556"/>
                        <a14:foregroundMark x1="47438" y1="99556" x2="49375" y2="99778"/>
                        <a14:foregroundMark x1="43813" y1="222" x2="48875" y2="222"/>
                        <a14:backgroundMark x1="32250" y1="4333" x2="33688" y2="3444"/>
                        <a14:backgroundMark x1="64438" y1="1333" x2="66938" y2="2222"/>
                        <a14:backgroundMark x1="63688" y1="1667" x2="65125" y2="3778"/>
                        <a14:backgroundMark x1="65500" y1="3444" x2="66063" y2="5222"/>
                        <a14:backgroundMark x1="63625" y1="1444" x2="63813" y2="1333"/>
                        <a14:backgroundMark x1="33688" y1="5111" x2="32563" y2="5111"/>
                        <a14:backgroundMark x1="36688" y1="1000" x2="35563" y2="1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31" y="8538"/>
            <a:ext cx="12194931" cy="68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2" name="Google Shape;352;p18"/>
          <p:cNvSpPr txBox="1">
            <a:spLocks noGrp="1"/>
          </p:cNvSpPr>
          <p:nvPr>
            <p:ph type="ctrTitle" idx="4294967295"/>
          </p:nvPr>
        </p:nvSpPr>
        <p:spPr>
          <a:xfrm>
            <a:off x="923617" y="3744561"/>
            <a:ext cx="7673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loud Light" panose="02000000000000000000" pitchFamily="50" charset="-34"/>
                <a:cs typeface="Cloud Light" panose="02000000000000000000" pitchFamily="50" charset="-34"/>
              </a:rPr>
              <a:t>THANK YOU</a:t>
            </a:r>
          </a:p>
        </p:txBody>
      </p:sp>
      <p:sp>
        <p:nvSpPr>
          <p:cNvPr id="354" name="Google Shape;354;p18"/>
          <p:cNvSpPr/>
          <p:nvPr/>
        </p:nvSpPr>
        <p:spPr>
          <a:xfrm>
            <a:off x="3950015" y="3415280"/>
            <a:ext cx="380972" cy="3637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dist="28575" dir="5400000" algn="bl" rotWithShape="0">
              <a:schemeClr val="dk1">
                <a:alpha val="3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355" name="Google Shape;355;p18"/>
          <p:cNvGrpSpPr/>
          <p:nvPr/>
        </p:nvGrpSpPr>
        <p:grpSpPr>
          <a:xfrm>
            <a:off x="3476761" y="1372324"/>
            <a:ext cx="1632091" cy="1632517"/>
            <a:chOff x="6654650" y="3665275"/>
            <a:chExt cx="409100" cy="409125"/>
          </a:xfrm>
        </p:grpSpPr>
        <p:sp>
          <p:nvSpPr>
            <p:cNvPr id="356" name="Google Shape;356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dist="28575" dir="5400000" algn="bl" rotWithShape="0">
                <a:schemeClr val="dk1">
                  <a:alpha val="3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dist="28575" dir="5400000" algn="bl" rotWithShape="0">
                <a:schemeClr val="dk1">
                  <a:alpha val="3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58" name="Google Shape;358;p18"/>
          <p:cNvGrpSpPr/>
          <p:nvPr/>
        </p:nvGrpSpPr>
        <p:grpSpPr>
          <a:xfrm rot="1056934">
            <a:off x="1903935" y="2655824"/>
            <a:ext cx="1078311" cy="1078409"/>
            <a:chOff x="570875" y="4322250"/>
            <a:chExt cx="443300" cy="443325"/>
          </a:xfrm>
        </p:grpSpPr>
        <p:sp>
          <p:nvSpPr>
            <p:cNvPr id="359" name="Google Shape;359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dist="28575" dir="5400000" algn="bl" rotWithShape="0">
                <a:schemeClr val="dk1">
                  <a:alpha val="3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dist="28575" dir="5400000" algn="bl" rotWithShape="0">
                <a:schemeClr val="dk1">
                  <a:alpha val="3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dist="28575" dir="5400000" algn="bl" rotWithShape="0">
                <a:schemeClr val="dk1">
                  <a:alpha val="3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dist="28575" dir="5400000" algn="bl" rotWithShape="0">
                <a:schemeClr val="dk1">
                  <a:alpha val="3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63" name="Google Shape;363;p18"/>
          <p:cNvSpPr/>
          <p:nvPr/>
        </p:nvSpPr>
        <p:spPr>
          <a:xfrm rot="2466591">
            <a:off x="2025263" y="1688959"/>
            <a:ext cx="529288" cy="5053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dist="28575" dir="5400000" algn="bl" rotWithShape="0">
              <a:schemeClr val="dk1">
                <a:alpha val="3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4" name="Google Shape;364;p18"/>
          <p:cNvSpPr/>
          <p:nvPr/>
        </p:nvSpPr>
        <p:spPr>
          <a:xfrm rot="-1609387">
            <a:off x="2799332" y="2006960"/>
            <a:ext cx="380917" cy="363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dist="28575" dir="5400000" algn="bl" rotWithShape="0">
              <a:schemeClr val="dk1">
                <a:alpha val="3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5" name="Google Shape;365;p18"/>
          <p:cNvSpPr/>
          <p:nvPr/>
        </p:nvSpPr>
        <p:spPr>
          <a:xfrm rot="2926441">
            <a:off x="5108904" y="2295099"/>
            <a:ext cx="285248" cy="2723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dist="28575" dir="5400000" algn="bl" rotWithShape="0">
              <a:schemeClr val="dk1">
                <a:alpha val="3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6" name="Google Shape;366;p18"/>
          <p:cNvSpPr/>
          <p:nvPr/>
        </p:nvSpPr>
        <p:spPr>
          <a:xfrm rot="-1609305">
            <a:off x="3921840" y="470420"/>
            <a:ext cx="256977" cy="2453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dist="28575" dir="5400000" algn="bl" rotWithShape="0">
              <a:schemeClr val="dk1">
                <a:alpha val="3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7" name="Google Shape;367;p18"/>
          <p:cNvSpPr txBox="1">
            <a:spLocks noGrp="1"/>
          </p:cNvSpPr>
          <p:nvPr>
            <p:ph type="sldNum" idx="12"/>
          </p:nvPr>
        </p:nvSpPr>
        <p:spPr>
          <a:xfrm>
            <a:off x="11639200" y="6312100"/>
            <a:ext cx="5528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156159-E2FC-4C22-BE2C-57CDDDA7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A4F8FC3-4163-4D4D-B7D1-B9FB57B3A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2050" name="Picture 2" descr="Eromanga sensei Izumi Sagiri">
            <a:extLst>
              <a:ext uri="{FF2B5EF4-FFF2-40B4-BE49-F238E27FC236}">
                <a16:creationId xmlns:a16="http://schemas.microsoft.com/office/drawing/2014/main" id="{E0E61C03-1AC4-4937-B3AD-398A39B6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75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7894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แหล่งที่มาของข้อมูล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D4F94AE3-0AC5-4E4A-8A87-45E5DA68FBE1}"/>
              </a:ext>
            </a:extLst>
          </p:cNvPr>
          <p:cNvSpPr txBox="1"/>
          <p:nvPr/>
        </p:nvSpPr>
        <p:spPr>
          <a:xfrm>
            <a:off x="1333102" y="1226640"/>
            <a:ext cx="10035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Dataset: </a:t>
            </a:r>
            <a:r>
              <a:rPr lang="en-US" sz="2000" i="1" u="sng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https://www.kaggle.com/azathoth42/myanimelist#anime_cleaned.csv</a:t>
            </a:r>
            <a:r>
              <a:rPr lang="en-US" sz="2000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 </a:t>
            </a:r>
            <a:endParaRPr lang="th-TH" sz="2000" dirty="0">
              <a:solidFill>
                <a:srgbClr val="0070C0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ข้อมูลใน 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Dataset 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ถูกเก็บมาจากเว็บไซต์ </a:t>
            </a:r>
            <a:r>
              <a:rPr lang="en-US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MyAnimeList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en-US" sz="2000" i="1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(</a:t>
            </a:r>
            <a:r>
              <a:rPr lang="en-US" sz="2000" i="1" u="sng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https://myanimelist.net</a:t>
            </a:r>
            <a:r>
              <a:rPr lang="en-US" sz="2000" i="1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 </a:t>
            </a:r>
            <a:br>
              <a:rPr lang="th-TH" sz="2000" dirty="0">
                <a:solidFill>
                  <a:srgbClr val="0070C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ซึ่งเป็นเว็บไซต์ที่ทำการเก็บรวบรวมข้อมูลรายละเอียดของอน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มะแต่ละเรื่อง เช่น ชื่อเรื่อง </a:t>
            </a:r>
            <a:b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สตูดิโอผู้สร้าง ฤดูกาลฉาย หมวดหมู่ เพลงประกอบ รายชื่อตัวละคร นักพากย์ ฯลฯ 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97EC97B-E5C0-4A5E-8B34-9806F7D6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317" y="2996525"/>
            <a:ext cx="6168060" cy="3605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17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1475B54-ACE8-4E5C-A8E4-B0B61489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91" y="998642"/>
            <a:ext cx="5553626" cy="4860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6954D9B-CD66-4A86-9494-33E82A17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85" y="975906"/>
            <a:ext cx="5553626" cy="4883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209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ผลการค้นหารูปภาพสำหรับ japanese anime characters">
            <a:extLst>
              <a:ext uri="{FF2B5EF4-FFF2-40B4-BE49-F238E27FC236}">
                <a16:creationId xmlns:a16="http://schemas.microsoft.com/office/drawing/2014/main" id="{14B3CBAE-94AF-4071-8C74-B30A5E1E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815" l="10000" r="97083">
                        <a14:foregroundMark x1="39323" y1="52500" x2="40156" y2="36481"/>
                        <a14:foregroundMark x1="36563" y1="52222" x2="40052" y2="55648"/>
                        <a14:foregroundMark x1="40052" y1="55648" x2="40052" y2="55648"/>
                        <a14:foregroundMark x1="64688" y1="5556" x2="70156" y2="7593"/>
                        <a14:foregroundMark x1="70156" y1="7593" x2="72031" y2="9352"/>
                        <a14:foregroundMark x1="66563" y1="1852" x2="71094" y2="1574"/>
                        <a14:foregroundMark x1="71094" y1="1574" x2="74115" y2="2685"/>
                        <a14:foregroundMark x1="40625" y1="18333" x2="42604" y2="25926"/>
                        <a14:foregroundMark x1="46615" y1="37037" x2="47813" y2="42685"/>
                        <a14:foregroundMark x1="53698" y1="22407" x2="52917" y2="28796"/>
                        <a14:foregroundMark x1="51230" y1="29421" x2="50833" y2="35185"/>
                        <a14:foregroundMark x1="50967" y1="33318" x2="51146" y2="34907"/>
                        <a14:foregroundMark x1="85990" y1="35648" x2="87240" y2="42315"/>
                        <a14:foregroundMark x1="87240" y1="42315" x2="87344" y2="42685"/>
                        <a14:foregroundMark x1="89896" y1="55185" x2="90000" y2="57870"/>
                        <a14:foregroundMark x1="89063" y1="69815" x2="92083" y2="87778"/>
                        <a14:foregroundMark x1="69583" y1="82130" x2="77969" y2="95463"/>
                        <a14:foregroundMark x1="55313" y1="98056" x2="60469" y2="99815"/>
                        <a14:foregroundMark x1="92552" y1="88796" x2="96198" y2="96852"/>
                        <a14:foregroundMark x1="96875" y1="82130" x2="97083" y2="84815"/>
                        <a14:foregroundMark x1="75104" y1="92037" x2="79219" y2="90370"/>
                        <a14:foregroundMark x1="79219" y1="90370" x2="79219" y2="90370"/>
                        <a14:backgroundMark x1="52604" y1="21667" x2="50781" y2="28241"/>
                        <a14:backgroundMark x1="50781" y1="28241" x2="50677" y2="28333"/>
                        <a14:backgroundMark x1="53229" y1="19815" x2="51094" y2="26481"/>
                        <a14:backgroundMark x1="51094" y1="26481" x2="50885" y2="29352"/>
                        <a14:backgroundMark x1="53594" y1="19537" x2="54167" y2="17685"/>
                        <a14:backgroundMark x1="50521" y1="29259" x2="50573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02" y="594603"/>
            <a:ext cx="5038927" cy="28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ชื่อเรื่อง 4">
            <a:extLst>
              <a:ext uri="{FF2B5EF4-FFF2-40B4-BE49-F238E27FC236}">
                <a16:creationId xmlns:a16="http://schemas.microsoft.com/office/drawing/2014/main" id="{F084B708-F77F-422C-BD1F-9000237A24AC}"/>
              </a:ext>
            </a:extLst>
          </p:cNvPr>
          <p:cNvSpPr txBox="1">
            <a:spLocks/>
          </p:cNvSpPr>
          <p:nvPr/>
        </p:nvSpPr>
        <p:spPr>
          <a:xfrm>
            <a:off x="2382138" y="3200212"/>
            <a:ext cx="7247284" cy="13056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0" tIns="0" rIns="0" bIns="0" rtlCol="0" anchor="b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spcAft>
                <a:spcPts val="600"/>
              </a:spcAft>
              <a:buSzPts val="1800"/>
            </a:pPr>
            <a:r>
              <a:rPr lang="th-TH" sz="6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คำอธิบายของข้อมูลและคอลัมน์</a:t>
            </a:r>
            <a:endParaRPr lang="en-US" sz="6600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697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คำอธิบายของข้อมูล</a:t>
            </a:r>
            <a:endParaRPr lang="en-US" sz="3700" b="1" dirty="0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CFB41DE-2926-4002-A9B6-5FEAE6858A07}"/>
              </a:ext>
            </a:extLst>
          </p:cNvPr>
          <p:cNvSpPr txBox="1"/>
          <p:nvPr/>
        </p:nvSpPr>
        <p:spPr>
          <a:xfrm>
            <a:off x="1175039" y="1729402"/>
            <a:ext cx="100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 ไฟล์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anime_cleaned.csv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ประกอบด้วยข้อมูลจำนวน 33 คอลัมน์ 6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,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668 แถว 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8AE8FF4-7931-4A34-BE48-2C2517FC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2" y="2693829"/>
            <a:ext cx="5587068" cy="3032148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EB25919-27BE-4D6C-B904-52023ECE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3829"/>
            <a:ext cx="5587068" cy="30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FA3C62B-40B2-4344-9BD1-4E8C70CF1F5A}"/>
              </a:ext>
            </a:extLst>
          </p:cNvPr>
          <p:cNvSpPr txBox="1"/>
          <p:nvPr/>
        </p:nvSpPr>
        <p:spPr>
          <a:xfrm>
            <a:off x="1175039" y="1365532"/>
            <a:ext cx="100353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sz="2400">
                <a:latin typeface="Cloud Light" panose="02000000000000000000" pitchFamily="50" charset="-34"/>
                <a:cs typeface="Cloud Light"/>
              </a:rPr>
              <a:t>- </a:t>
            </a:r>
            <a:r>
              <a:rPr lang="en-US" sz="2400" b="1" err="1">
                <a:solidFill>
                  <a:srgbClr val="9A0000"/>
                </a:solidFill>
                <a:latin typeface="Cloud Light" panose="02000000000000000000" pitchFamily="50" charset="-34"/>
                <a:cs typeface="Cloud Light"/>
              </a:rPr>
              <a:t>anime_id</a:t>
            </a:r>
            <a:r>
              <a:rPr lang="en-US" sz="2400" b="1">
                <a:solidFill>
                  <a:srgbClr val="9A0000"/>
                </a:solidFill>
                <a:latin typeface="Cloud Light" panose="02000000000000000000" pitchFamily="50" charset="-34"/>
                <a:cs typeface="Cloud Light"/>
              </a:rPr>
              <a:t>: </a:t>
            </a:r>
            <a:r>
              <a:rPr lang="en-US" sz="2400">
                <a:latin typeface="Cloud Light" panose="02000000000000000000" pitchFamily="50" charset="-34"/>
                <a:cs typeface="Cloud Light"/>
              </a:rPr>
              <a:t>key </a:t>
            </a:r>
            <a:r>
              <a:rPr lang="th-TH" sz="2400">
                <a:latin typeface="Cloud Light" panose="02000000000000000000" pitchFamily="50" charset="-34"/>
                <a:cs typeface="Cloud Light"/>
              </a:rPr>
              <a:t>ของอน</a:t>
            </a:r>
            <a:r>
              <a:rPr lang="th-TH" sz="2400" err="1">
                <a:latin typeface="Cloud Light" panose="02000000000000000000" pitchFamily="50" charset="-34"/>
                <a:cs typeface="Cloud Light"/>
              </a:rPr>
              <a:t>ิเ</a:t>
            </a:r>
            <a:r>
              <a:rPr lang="th-TH" sz="2400">
                <a:latin typeface="Cloud Light" panose="02000000000000000000" pitchFamily="50" charset="-34"/>
                <a:cs typeface="Cloud Light"/>
              </a:rPr>
              <a:t>มะแต่ละเรื่อง</a:t>
            </a:r>
            <a:r>
              <a:rPr lang="en-US" sz="2400">
                <a:latin typeface="Cloud Light" panose="02000000000000000000" pitchFamily="50" charset="-34"/>
                <a:cs typeface="Cloud Light"/>
              </a:rPr>
              <a:t> </a:t>
            </a:r>
            <a:r>
              <a:rPr lang="th-TH" sz="2400">
                <a:latin typeface="Cloud Light" panose="02000000000000000000" pitchFamily="50" charset="-34"/>
                <a:cs typeface="Cloud Light"/>
              </a:rPr>
              <a:t>เป็นข้อมูลประเภท </a:t>
            </a:r>
            <a:r>
              <a:rPr lang="th-TH" sz="2400" err="1">
                <a:latin typeface="Cloud Light" panose="02000000000000000000" pitchFamily="50" charset="-34"/>
                <a:cs typeface="Cloud Light"/>
              </a:rPr>
              <a:t>Integer</a:t>
            </a:r>
            <a:r>
              <a:rPr lang="th-TH" sz="2400">
                <a:latin typeface="Cloud Light" panose="02000000000000000000" pitchFamily="50" charset="-34"/>
                <a:cs typeface="Cloud Light"/>
              </a:rPr>
              <a:t> ที่สามารถอ้างอิงบนเว็บไซต์ได้</a:t>
            </a:r>
            <a:endParaRPr lang="en-US" sz="2400">
              <a:latin typeface="Cloud Light" panose="02000000000000000000" pitchFamily="50" charset="-34"/>
              <a:cs typeface="Cloud Light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EC439D5E-633C-4DA4-B1E7-2789F37D5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21"/>
          <a:stretch/>
        </p:blipFill>
        <p:spPr bwMode="auto">
          <a:xfrm>
            <a:off x="4029708" y="1813711"/>
            <a:ext cx="1190092" cy="18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658DEB2-A4F4-4F23-BF00-AC25D1983422}"/>
              </a:ext>
            </a:extLst>
          </p:cNvPr>
          <p:cNvSpPr txBox="1"/>
          <p:nvPr/>
        </p:nvSpPr>
        <p:spPr>
          <a:xfrm>
            <a:off x="1175039" y="3686701"/>
            <a:ext cx="100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title: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ชื่อเรื่องของอน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4BAD6E4-1682-41AA-860D-923F7A949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02"/>
          <a:stretch/>
        </p:blipFill>
        <p:spPr>
          <a:xfrm>
            <a:off x="2742917" y="4209912"/>
            <a:ext cx="6729246" cy="2301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EEE4841-46E1-434B-9B09-6E61AEE7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17" y="2345365"/>
            <a:ext cx="4305256" cy="6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DBC7AC5-6E5E-451D-BB13-80B0815A6E40}"/>
              </a:ext>
            </a:extLst>
          </p:cNvPr>
          <p:cNvSpPr txBox="1"/>
          <p:nvPr/>
        </p:nvSpPr>
        <p:spPr>
          <a:xfrm>
            <a:off x="1055079" y="457199"/>
            <a:ext cx="35696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th-TH" sz="3700" b="1" dirty="0">
                <a:solidFill>
                  <a:schemeClr val="dk1"/>
                </a:solidFill>
                <a:latin typeface="Cloud Light" panose="02000000000000000000" pitchFamily="50" charset="-34"/>
                <a:cs typeface="Cloud Light" panose="02000000000000000000" pitchFamily="50" charset="-34"/>
                <a:sym typeface="Poppins"/>
              </a:rPr>
              <a:t>คำอธิบายคอลัมน์</a:t>
            </a:r>
            <a:endParaRPr lang="en-US" sz="3700" b="1" dirty="0">
              <a:solidFill>
                <a:schemeClr val="dk1"/>
              </a:solidFill>
              <a:latin typeface="Cloud Light" panose="02000000000000000000" pitchFamily="50" charset="-34"/>
              <a:cs typeface="Cloud Light" panose="02000000000000000000" pitchFamily="50" charset="-34"/>
              <a:sym typeface="Poppin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FA3C62B-40B2-4344-9BD1-4E8C70CF1F5A}"/>
              </a:ext>
            </a:extLst>
          </p:cNvPr>
          <p:cNvSpPr txBox="1"/>
          <p:nvPr/>
        </p:nvSpPr>
        <p:spPr>
          <a:xfrm>
            <a:off x="1175039" y="1365532"/>
            <a:ext cx="100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 </a:t>
            </a: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title_english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ชื่อเรื่องอน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มะเป็นภาษาอังกฤษ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และมีข้อมูลว่าง 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658DEB2-A4F4-4F23-BF00-AC25D1983422}"/>
              </a:ext>
            </a:extLst>
          </p:cNvPr>
          <p:cNvSpPr txBox="1"/>
          <p:nvPr/>
        </p:nvSpPr>
        <p:spPr>
          <a:xfrm>
            <a:off x="1175039" y="3897716"/>
            <a:ext cx="100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-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en-US" sz="2400" b="1" dirty="0" err="1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title_japanese</a:t>
            </a:r>
            <a:r>
              <a:rPr lang="en-US" sz="2400" b="1" dirty="0">
                <a:solidFill>
                  <a:srgbClr val="9A000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: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ชื่อเรื่องอน</a:t>
            </a:r>
            <a:r>
              <a:rPr lang="th-TH" sz="24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ิเ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มะเป็นภาษาญี่ปุ่น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เป็นข้อมูลประเภท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String 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และมีข้อมูลว่าง </a:t>
            </a:r>
            <a:r>
              <a:rPr lang="en-US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6C8DC37-CBFD-4A3B-8AD1-7FC4605CC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08"/>
          <a:stretch/>
        </p:blipFill>
        <p:spPr>
          <a:xfrm>
            <a:off x="2839916" y="1827197"/>
            <a:ext cx="6122425" cy="1932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2CFC4B5-0943-4E69-8C5E-034AE77C7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94"/>
          <a:stretch/>
        </p:blipFill>
        <p:spPr>
          <a:xfrm>
            <a:off x="2839916" y="4427256"/>
            <a:ext cx="6192763" cy="2293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59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แบบจอกว้าง</PresentationFormat>
  <Paragraphs>96</Paragraphs>
  <Slides>32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32</vt:i4>
      </vt:variant>
    </vt:vector>
  </HeadingPairs>
  <TitlesOfParts>
    <vt:vector size="39" baseType="lpstr">
      <vt:lpstr>Arial</vt:lpstr>
      <vt:lpstr>Calibri</vt:lpstr>
      <vt:lpstr>Cloud Light</vt:lpstr>
      <vt:lpstr>Montserrat</vt:lpstr>
      <vt:lpstr>Montserrat Light</vt:lpstr>
      <vt:lpstr>Poppins</vt:lpstr>
      <vt:lpstr>Volsce template</vt:lpstr>
      <vt:lpstr>Anime Analysis</vt:lpstr>
      <vt:lpstr>งานนำเสนอ PowerPoint</vt:lpstr>
      <vt:lpstr>แหล่งที่มาของข้อมูล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สิ่งที่น่าสนใจจาก การวิเคราะห์ข้อมูลเบื้องต้น</vt:lpstr>
      <vt:lpstr>งานนำเสนอ PowerPoint</vt:lpstr>
      <vt:lpstr>งานนำเสนอ PowerPoint</vt:lpstr>
      <vt:lpstr>โจทย์ที่ต้องการหาองค์ความรู้เชิงลึก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 YOU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/>
  <cp:revision>1</cp:revision>
  <dcterms:created xsi:type="dcterms:W3CDTF">2020-03-06T18:23:06Z</dcterms:created>
  <dcterms:modified xsi:type="dcterms:W3CDTF">2020-04-09T17:57:09Z</dcterms:modified>
</cp:coreProperties>
</file>